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  <p:sldId id="302" r:id="rId3"/>
    <p:sldId id="275" r:id="rId4"/>
    <p:sldId id="314" r:id="rId5"/>
    <p:sldId id="277" r:id="rId6"/>
    <p:sldId id="278" r:id="rId7"/>
    <p:sldId id="279" r:id="rId8"/>
    <p:sldId id="304" r:id="rId9"/>
    <p:sldId id="292" r:id="rId10"/>
    <p:sldId id="315" r:id="rId11"/>
    <p:sldId id="283" r:id="rId12"/>
    <p:sldId id="300" r:id="rId13"/>
    <p:sldId id="295" r:id="rId14"/>
    <p:sldId id="294" r:id="rId15"/>
    <p:sldId id="293" r:id="rId1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BBE7F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59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-1608" y="80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0478324"/>
      </p:ext>
    </p:extLst>
  </p:cSld>
  <p:clrMapOvr>
    <a:masterClrMapping/>
  </p:clrMapOvr>
  <p:transition spd="med" advClick="0" advTm="5000">
    <p:comb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0584130"/>
      </p:ext>
    </p:extLst>
  </p:cSld>
  <p:clrMapOvr>
    <a:masterClrMapping/>
  </p:clrMapOvr>
  <p:transition spd="med" advClick="0" advTm="5000">
    <p:comb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7364558"/>
      </p:ext>
    </p:extLst>
  </p:cSld>
  <p:clrMapOvr>
    <a:masterClrMapping/>
  </p:clrMapOvr>
  <p:transition spd="med" advClick="0" advTm="5000">
    <p:comb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1557700"/>
      </p:ext>
    </p:extLst>
  </p:cSld>
  <p:clrMapOvr>
    <a:masterClrMapping/>
  </p:clrMapOvr>
  <p:transition spd="med" advClick="0" advTm="5000">
    <p:comb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7875750"/>
      </p:ext>
    </p:extLst>
  </p:cSld>
  <p:clrMapOvr>
    <a:masterClrMapping/>
  </p:clrMapOvr>
  <p:transition spd="med" advClick="0" advTm="5000">
    <p:comb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27935"/>
      </p:ext>
    </p:extLst>
  </p:cSld>
  <p:clrMapOvr>
    <a:masterClrMapping/>
  </p:clrMapOvr>
  <p:transition spd="med" advClick="0" advTm="5000">
    <p:comb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68135"/>
      </p:ext>
    </p:extLst>
  </p:cSld>
  <p:clrMapOvr>
    <a:masterClrMapping/>
  </p:clrMapOvr>
  <p:transition spd="med" advClick="0" advTm="5000">
    <p:comb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1596019"/>
      </p:ext>
    </p:extLst>
  </p:cSld>
  <p:clrMapOvr>
    <a:masterClrMapping/>
  </p:clrMapOvr>
  <p:transition spd="med" advClick="0" advTm="5000">
    <p:comb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6465537"/>
      </p:ext>
    </p:extLst>
  </p:cSld>
  <p:clrMapOvr>
    <a:masterClrMapping/>
  </p:clrMapOvr>
  <p:transition spd="med" advClick="0" advTm="5000">
    <p:comb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6786294"/>
      </p:ext>
    </p:extLst>
  </p:cSld>
  <p:clrMapOvr>
    <a:masterClrMapping/>
  </p:clrMapOvr>
  <p:transition spd="med" advClick="0" advTm="5000">
    <p:comb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8424132"/>
      </p:ext>
    </p:extLst>
  </p:cSld>
  <p:clrMapOvr>
    <a:masterClrMapping/>
  </p:clrMapOvr>
  <p:transition spd="med" advClick="0" advTm="5000">
    <p:comb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C5180-5D0A-4EB1-B8CA-419A234A13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4E48E-7FDA-46B4-AE28-715E7D172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731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5000">
    <p:comb/>
    <p:sndAc>
      <p:stSnd>
        <p:snd r:embed="rId13" name="arrow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jpe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53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86585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60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ПОРТФОЛІО</a:t>
            </a:r>
          </a:p>
          <a:p>
            <a:pPr marL="0" indent="0" algn="ctr">
              <a:buNone/>
            </a:pPr>
            <a:r>
              <a:rPr lang="uk-UA" sz="60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ВИХОВАТЕЛЯ</a:t>
            </a:r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marL="0" indent="0" algn="ctr">
              <a:buNone/>
            </a:pPr>
            <a:endParaRPr lang="uk-UA" dirty="0" smtClean="0"/>
          </a:p>
          <a:p>
            <a:pPr marL="0" indent="0" algn="ctr">
              <a:buNone/>
            </a:pPr>
            <a:endParaRPr lang="uk-UA" dirty="0"/>
          </a:p>
          <a:p>
            <a:pPr marL="0" indent="0" algn="ctr">
              <a:buNone/>
            </a:pPr>
            <a:endParaRPr lang="uk-UA" dirty="0" smtClean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57" y="4451804"/>
            <a:ext cx="4764822" cy="4023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7763853"/>
      </p:ext>
    </p:extLst>
  </p:cSld>
  <p:clrMapOvr>
    <a:masterClrMapping/>
  </p:clrMapOvr>
  <p:transition spd="med" advClick="0" advTm="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7"/>
            <a:ext cx="5915025" cy="9528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Педагогічна </a:t>
            </a:r>
            <a:r>
              <a:rPr lang="uk-UA" sz="36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скарбничка</a:t>
            </a:r>
            <a:endParaRPr lang="ru-RU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986" y="1760923"/>
            <a:ext cx="4231925" cy="438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3731" y="5391993"/>
            <a:ext cx="3143948" cy="4392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9647" y="1578238"/>
            <a:ext cx="1608471" cy="31232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05" y="7375776"/>
            <a:ext cx="1307160" cy="1768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42" y="4538097"/>
            <a:ext cx="2778829" cy="32567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32" y="5517282"/>
            <a:ext cx="449168" cy="3765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49" y="1212454"/>
            <a:ext cx="668590" cy="5605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61" y="0"/>
            <a:ext cx="974816" cy="8172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8737">
            <a:off x="4584601" y="1097781"/>
            <a:ext cx="979777" cy="8213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14" y="271344"/>
            <a:ext cx="367138" cy="3077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4642">
            <a:off x="3009554" y="149822"/>
            <a:ext cx="1016374" cy="8520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31" y="314537"/>
            <a:ext cx="550674" cy="4616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96" y="1263194"/>
            <a:ext cx="367138" cy="30778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1" y="528675"/>
            <a:ext cx="367138" cy="3077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3803449"/>
      </p:ext>
    </p:extLst>
  </p:cSld>
  <p:clrMapOvr>
    <a:masterClrMapping/>
  </p:clrMapOvr>
  <p:transition spd="med" advClick="0" advTm="1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7"/>
            <a:ext cx="5915025" cy="1036766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Патріотичний куточок </a:t>
            </a:r>
            <a:br>
              <a:rPr lang="uk-UA" sz="32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38731">
            <a:off x="46660" y="63838"/>
            <a:ext cx="1094082" cy="1094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0608">
            <a:off x="5942154" y="215318"/>
            <a:ext cx="1025052" cy="783863"/>
          </a:xfrm>
          <a:prstGeom prst="rect">
            <a:avLst/>
          </a:prstGeom>
        </p:spPr>
      </p:pic>
      <p:pic>
        <p:nvPicPr>
          <p:cNvPr id="15" name="Рисунок 14" descr="IMG-97dcb812ef77589766bcf67f8e364f9f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812" y="2000249"/>
            <a:ext cx="6355831" cy="51500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6390">
            <a:off x="216303" y="7366546"/>
            <a:ext cx="1094082" cy="10940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986">
            <a:off x="2837330" y="7426507"/>
            <a:ext cx="1094082" cy="10940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216">
            <a:off x="5310706" y="7368919"/>
            <a:ext cx="1094082" cy="10940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252713"/>
      </p:ext>
    </p:extLst>
  </p:cSld>
  <p:clrMapOvr>
    <a:masterClrMapping/>
  </p:clrMapOvr>
  <p:transition spd="med" advClick="0" advTm="1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7"/>
            <a:ext cx="5915025" cy="1192062"/>
          </a:xfrm>
        </p:spPr>
        <p:txBody>
          <a:bodyPr>
            <a:norm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Громадська діяльність</a:t>
            </a:r>
            <a:endParaRPr lang="ru-RU" sz="32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 descr="IMG_20220318_121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883" y="1708879"/>
            <a:ext cx="3132944" cy="3447738"/>
          </a:xfrm>
          <a:prstGeom prst="rect">
            <a:avLst/>
          </a:prstGeom>
        </p:spPr>
      </p:pic>
      <p:pic>
        <p:nvPicPr>
          <p:cNvPr id="6" name="Рисунок 5" descr="Screenshot_20220318_1216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7816" y="3147934"/>
            <a:ext cx="3530184" cy="58161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0821972"/>
      </p:ext>
    </p:extLst>
  </p:cSld>
  <p:clrMapOvr>
    <a:masterClrMapping/>
  </p:clrMapOvr>
  <p:transition spd="med" advClick="0" advTm="1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</p:spPr>
      </p:pic>
      <p:sp>
        <p:nvSpPr>
          <p:cNvPr id="7" name="Прямоугольник 6"/>
          <p:cNvSpPr/>
          <p:nvPr/>
        </p:nvSpPr>
        <p:spPr>
          <a:xfrm>
            <a:off x="764498" y="449705"/>
            <a:ext cx="5651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ПУБЛІКАЦІЇ   В ІНТЕРНЕТІ</a:t>
            </a:r>
            <a:endParaRPr lang="ru-RU" sz="2800" dirty="0"/>
          </a:p>
        </p:txBody>
      </p:sp>
      <p:pic>
        <p:nvPicPr>
          <p:cNvPr id="6" name="Рисунок 5" descr="IMG_20220318_2231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872" y="1131380"/>
            <a:ext cx="3192905" cy="5059558"/>
          </a:xfrm>
          <a:prstGeom prst="rect">
            <a:avLst/>
          </a:prstGeom>
        </p:spPr>
      </p:pic>
      <p:pic>
        <p:nvPicPr>
          <p:cNvPr id="8" name="Рисунок 7" descr="IMG_20220318_2232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65570" y="3807502"/>
            <a:ext cx="3392430" cy="53364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9794311"/>
      </p:ext>
    </p:extLst>
  </p:cSld>
  <p:clrMapOvr>
    <a:masterClrMapping/>
  </p:clrMapOvr>
  <p:transition spd="med" advClick="0" advTm="1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</p:spPr>
      </p:pic>
      <p:sp>
        <p:nvSpPr>
          <p:cNvPr id="4" name="Прямоугольник 3"/>
          <p:cNvSpPr/>
          <p:nvPr/>
        </p:nvSpPr>
        <p:spPr>
          <a:xfrm>
            <a:off x="734518" y="644577"/>
            <a:ext cx="4961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ПУБЛІКАЦІЇ   В ІНТЕРНЕТІ</a:t>
            </a:r>
            <a:endParaRPr lang="ru-RU" sz="2400" dirty="0"/>
          </a:p>
        </p:txBody>
      </p:sp>
      <p:pic>
        <p:nvPicPr>
          <p:cNvPr id="6" name="Рисунок 5" descr="IMG_20220318_2232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64106"/>
            <a:ext cx="3642952" cy="4482059"/>
          </a:xfrm>
          <a:prstGeom prst="rect">
            <a:avLst/>
          </a:prstGeom>
        </p:spPr>
      </p:pic>
      <p:pic>
        <p:nvPicPr>
          <p:cNvPr id="7" name="Рисунок 6" descr="IMG_20220318_2233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7659" y="4017364"/>
            <a:ext cx="3290341" cy="51266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830863"/>
      </p:ext>
    </p:extLst>
  </p:cSld>
  <p:clrMapOvr>
    <a:masterClrMapping/>
  </p:clrMapOvr>
  <p:transition spd="med" advClick="0" advTm="1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</p:spPr>
      </p:pic>
      <p:pic>
        <p:nvPicPr>
          <p:cNvPr id="6" name="Рисунок 5" descr="1_5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59567"/>
            <a:ext cx="6858000" cy="33948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64795" y="5141626"/>
            <a:ext cx="4521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ДЯКУЮ ЗА ПЕРЕГЛЯД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59371" y="4835128"/>
            <a:ext cx="5051685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i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uk-UA" b="1" i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uk-UA" b="1" i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uk-UA" b="1" i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uk-UA" b="1" i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uk-UA" b="1" i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uk-UA" b="1" i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uk-UA" b="1" i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uk-UA" b="1" i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2800" b="1" dirty="0" smtClean="0"/>
              <a:t>         </a:t>
            </a:r>
          </a:p>
          <a:p>
            <a:endParaRPr lang="uk-UA" sz="2800" b="1" dirty="0" smtClean="0"/>
          </a:p>
          <a:p>
            <a:endParaRPr lang="uk-UA" sz="2800" b="1" dirty="0" smtClean="0"/>
          </a:p>
          <a:p>
            <a:r>
              <a:rPr lang="uk-UA" sz="2800" b="1" dirty="0" smtClean="0"/>
              <a:t>         ВСЕ БУДЕ УКРАЇНА !!! </a:t>
            </a:r>
            <a:endParaRPr lang="uk-UA" sz="2800" b="1" i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776722"/>
      </p:ext>
    </p:extLst>
  </p:cSld>
  <p:clrMapOvr>
    <a:masterClrMapping/>
  </p:clrMapOvr>
  <p:transition spd="med" advClick="0" advTm="1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Зміст: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Візитна картка.</a:t>
            </a:r>
          </a:p>
          <a:p>
            <a:pPr marL="457200" indent="-457200">
              <a:buAutoNum type="arabicPeriod"/>
            </a:pPr>
            <a:r>
              <a:rPr lang="uk-UA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Педагогічне кредо.</a:t>
            </a:r>
          </a:p>
          <a:p>
            <a:pPr marL="457200" indent="-457200">
              <a:buAutoNum type="arabicPeriod"/>
            </a:pPr>
            <a:r>
              <a:rPr lang="uk-UA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Мої роздуми.</a:t>
            </a:r>
          </a:p>
          <a:p>
            <a:pPr marL="457200" indent="-457200">
              <a:buAutoNum type="arabicPeriod"/>
            </a:pPr>
            <a:r>
              <a:rPr lang="uk-UA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Документи.</a:t>
            </a:r>
          </a:p>
          <a:p>
            <a:pPr marL="457200" indent="-457200">
              <a:buNone/>
            </a:pPr>
            <a:r>
              <a:rPr lang="uk-UA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5.Педагогічна скарбничка.</a:t>
            </a:r>
          </a:p>
          <a:p>
            <a:pPr marL="457200" indent="-457200">
              <a:buNone/>
            </a:pPr>
            <a:r>
              <a:rPr lang="uk-UA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6. Громадська діяльність. </a:t>
            </a:r>
          </a:p>
          <a:p>
            <a:pPr marL="457200" indent="-457200">
              <a:buNone/>
            </a:pPr>
            <a:r>
              <a:rPr lang="uk-UA" sz="28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7.Публікації в </a:t>
            </a:r>
            <a:r>
              <a:rPr lang="uk-UA" sz="2800" b="1" i="1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інтернеті</a:t>
            </a:r>
            <a:endParaRPr lang="uk-UA" sz="2800" b="1" i="1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457200" indent="-457200">
              <a:buNone/>
            </a:pPr>
            <a:endParaRPr lang="uk-UA" sz="2800" b="1" i="1" dirty="0" smtClean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9911390"/>
      </p:ext>
    </p:extLst>
  </p:cSld>
  <p:clrMapOvr>
    <a:masterClrMapping/>
  </p:clrMapOvr>
  <p:transition spd="med" advClick="0" advTm="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-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919149"/>
          </a:xfrm>
          <a:ln cmpd="tri">
            <a:solidFill>
              <a:srgbClr val="BBE7F2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013023" y="1109272"/>
            <a:ext cx="3844977" cy="68018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chemeClr val="accent2"/>
                </a:solidFill>
                <a:latin typeface="Bookman Old Style" panose="02050604050505020204" pitchFamily="18" charset="0"/>
                <a:ea typeface="+mj-ea"/>
                <a:cs typeface="+mj-cs"/>
              </a:rPr>
              <a:t>Нікішина Ганна </a:t>
            </a:r>
          </a:p>
          <a:p>
            <a:r>
              <a:rPr lang="uk-UA" sz="2800" b="1" i="1" dirty="0" smtClean="0">
                <a:solidFill>
                  <a:schemeClr val="accent2"/>
                </a:solidFill>
                <a:latin typeface="Bookman Old Style" panose="02050604050505020204" pitchFamily="18" charset="0"/>
                <a:ea typeface="+mj-ea"/>
                <a:cs typeface="+mj-cs"/>
              </a:rPr>
              <a:t>Олександрівна</a:t>
            </a:r>
          </a:p>
          <a:p>
            <a:r>
              <a:rPr lang="uk-UA" b="1" dirty="0" smtClean="0">
                <a:latin typeface="Bookman Old Style" panose="02050604050505020204" pitchFamily="18" charset="0"/>
                <a:ea typeface="+mj-ea"/>
                <a:cs typeface="+mj-cs"/>
              </a:rPr>
              <a:t>Дата </a:t>
            </a:r>
            <a: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  <a:t>народження</a:t>
            </a:r>
            <a:r>
              <a:rPr lang="uk-UA" b="1" dirty="0" smtClean="0">
                <a:latin typeface="Bookman Old Style" panose="02050604050505020204" pitchFamily="18" charset="0"/>
                <a:ea typeface="+mj-ea"/>
                <a:cs typeface="+mj-cs"/>
              </a:rPr>
              <a:t>: </a:t>
            </a:r>
            <a:r>
              <a:rPr lang="uk-UA" dirty="0" smtClean="0">
                <a:latin typeface="Bookman Old Style" panose="02050604050505020204" pitchFamily="18" charset="0"/>
                <a:ea typeface="+mj-ea"/>
                <a:cs typeface="+mj-cs"/>
              </a:rPr>
              <a:t>28.07.1994рік</a:t>
            </a:r>
          </a:p>
          <a:p>
            <a:r>
              <a:rPr lang="uk-UA" b="1" dirty="0" smtClean="0">
                <a:latin typeface="Bookman Old Style" panose="02050604050505020204" pitchFamily="18" charset="0"/>
                <a:ea typeface="+mj-ea"/>
                <a:cs typeface="+mj-cs"/>
              </a:rPr>
              <a:t>Посада: </a:t>
            </a:r>
            <a:r>
              <a:rPr lang="uk-UA" dirty="0" smtClean="0">
                <a:latin typeface="Bookman Old Style" panose="02050604050505020204" pitchFamily="18" charset="0"/>
                <a:ea typeface="+mj-ea"/>
                <a:cs typeface="+mj-cs"/>
              </a:rPr>
              <a:t>вихователь</a:t>
            </a:r>
            <a: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  <a:t/>
            </a:r>
            <a:b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</a:br>
            <a:r>
              <a:rPr lang="uk-UA" b="1" dirty="0" smtClean="0">
                <a:latin typeface="Bookman Old Style" panose="02050604050505020204" pitchFamily="18" charset="0"/>
                <a:ea typeface="+mj-ea"/>
                <a:cs typeface="+mj-cs"/>
              </a:rPr>
              <a:t>Освіта: </a:t>
            </a:r>
            <a:r>
              <a:rPr lang="uk-UA" dirty="0" smtClean="0">
                <a:latin typeface="Bookman Old Style" panose="02050604050505020204" pitchFamily="18" charset="0"/>
                <a:ea typeface="+mj-ea"/>
                <a:cs typeface="+mj-cs"/>
              </a:rPr>
              <a:t>повна вища, магістр</a:t>
            </a:r>
            <a: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  <a:t/>
            </a:r>
            <a:b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</a:br>
            <a: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  <a:t>Назва закладу, рік закінчення</a:t>
            </a:r>
            <a:r>
              <a:rPr lang="uk-UA" b="1" dirty="0" smtClean="0">
                <a:latin typeface="Bookman Old Style" panose="02050604050505020204" pitchFamily="18" charset="0"/>
                <a:ea typeface="+mj-ea"/>
                <a:cs typeface="+mj-cs"/>
              </a:rPr>
              <a:t>: </a:t>
            </a:r>
            <a:r>
              <a:rPr lang="uk-UA" dirty="0" smtClean="0">
                <a:latin typeface="Bookman Old Style" panose="02050604050505020204" pitchFamily="18" charset="0"/>
                <a:ea typeface="+mj-ea"/>
                <a:cs typeface="+mj-cs"/>
              </a:rPr>
              <a:t>Харківський національний педагогічний університет імені Г.С.Сковороди, закінчила у 2018 році.</a:t>
            </a:r>
            <a: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  <a:t/>
            </a:r>
            <a:b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</a:br>
            <a: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  <a:t>Спеціальність</a:t>
            </a:r>
            <a:r>
              <a:rPr lang="uk-UA" b="1" dirty="0" smtClean="0">
                <a:latin typeface="Bookman Old Style" panose="02050604050505020204" pitchFamily="18" charset="0"/>
                <a:ea typeface="+mj-ea"/>
                <a:cs typeface="+mj-cs"/>
              </a:rPr>
              <a:t>: </a:t>
            </a:r>
            <a:r>
              <a:rPr lang="uk-UA" dirty="0" smtClean="0">
                <a:latin typeface="Bookman Old Style" panose="02050604050505020204" pitchFamily="18" charset="0"/>
                <a:ea typeface="+mj-ea"/>
                <a:cs typeface="+mj-cs"/>
              </a:rPr>
              <a:t>дошкільна освіта</a:t>
            </a:r>
          </a:p>
          <a:p>
            <a:r>
              <a:rPr lang="uk-UA" b="1" dirty="0" smtClean="0">
                <a:latin typeface="Bookman Old Style" panose="02050604050505020204" pitchFamily="18" charset="0"/>
                <a:ea typeface="+mj-ea"/>
                <a:cs typeface="+mj-cs"/>
              </a:rPr>
              <a:t>Професійна кваліфікація: </a:t>
            </a:r>
            <a:r>
              <a:rPr lang="uk-UA" dirty="0" smtClean="0">
                <a:latin typeface="Bookman Old Style" panose="02050604050505020204" pitchFamily="18" charset="0"/>
                <a:ea typeface="+mj-ea"/>
                <a:cs typeface="+mj-cs"/>
              </a:rPr>
              <a:t>Викладач дошкільної педагогіки і психології . Менеджер дошкільної освіти.</a:t>
            </a:r>
            <a:r>
              <a:rPr lang="uk-UA" dirty="0">
                <a:latin typeface="Bookman Old Style" panose="02050604050505020204" pitchFamily="18" charset="0"/>
                <a:ea typeface="+mj-ea"/>
                <a:cs typeface="+mj-cs"/>
              </a:rPr>
              <a:t/>
            </a:r>
            <a:br>
              <a:rPr lang="uk-UA" dirty="0">
                <a:latin typeface="Bookman Old Style" panose="02050604050505020204" pitchFamily="18" charset="0"/>
                <a:ea typeface="+mj-ea"/>
                <a:cs typeface="+mj-cs"/>
              </a:rPr>
            </a:br>
            <a: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  <a:t>Працює в ЗДО </a:t>
            </a:r>
            <a:r>
              <a:rPr lang="uk-UA" b="1" dirty="0" smtClean="0">
                <a:latin typeface="Bookman Old Style" panose="02050604050505020204" pitchFamily="18" charset="0"/>
                <a:ea typeface="+mj-ea"/>
                <a:cs typeface="+mj-cs"/>
              </a:rPr>
              <a:t>: </a:t>
            </a:r>
            <a:r>
              <a:rPr lang="uk-UA" dirty="0" smtClean="0">
                <a:latin typeface="Bookman Old Style" panose="02050604050505020204" pitchFamily="18" charset="0"/>
                <a:ea typeface="+mj-ea"/>
                <a:cs typeface="+mj-cs"/>
              </a:rPr>
              <a:t>з 2016  року</a:t>
            </a:r>
            <a: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  <a:t/>
            </a:r>
            <a:b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</a:br>
            <a: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  <a:t>Педагогічний стаж</a:t>
            </a:r>
            <a:r>
              <a:rPr lang="uk-UA" b="1" dirty="0" smtClean="0">
                <a:latin typeface="Bookman Old Style" panose="02050604050505020204" pitchFamily="18" charset="0"/>
                <a:ea typeface="+mj-ea"/>
                <a:cs typeface="+mj-cs"/>
              </a:rPr>
              <a:t>: </a:t>
            </a:r>
            <a:r>
              <a:rPr lang="uk-UA" dirty="0" smtClean="0">
                <a:latin typeface="Bookman Old Style" panose="02050604050505020204" pitchFamily="18" charset="0"/>
                <a:ea typeface="+mj-ea"/>
                <a:cs typeface="+mj-cs"/>
              </a:rPr>
              <a:t> 5  років</a:t>
            </a:r>
            <a: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  <a:t/>
            </a:r>
            <a:br>
              <a:rPr lang="uk-UA" b="1" dirty="0">
                <a:latin typeface="Bookman Old Style" panose="02050604050505020204" pitchFamily="18" charset="0"/>
                <a:ea typeface="+mj-ea"/>
                <a:cs typeface="+mj-cs"/>
              </a:rPr>
            </a:br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uk-UA" sz="2000" b="1" dirty="0">
                <a:solidFill>
                  <a:srgbClr val="4472C4">
                    <a:lumMod val="75000"/>
                  </a:srgbClr>
                </a:solidFill>
                <a:latin typeface="Bookman Old Style" panose="02050604050505020204" pitchFamily="18" charset="0"/>
                <a:ea typeface="+mj-ea"/>
                <a:cs typeface="+mj-cs"/>
              </a:rPr>
              <a:t/>
            </a:r>
            <a:br>
              <a:rPr lang="uk-UA" sz="2000" b="1" dirty="0">
                <a:solidFill>
                  <a:srgbClr val="4472C4">
                    <a:lumMod val="75000"/>
                  </a:srgbClr>
                </a:solidFill>
                <a:latin typeface="Bookman Old Style" panose="02050604050505020204" pitchFamily="18" charset="0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6" name="Рисунок 5" descr="IMG_20220318_1306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79292"/>
            <a:ext cx="3013023" cy="70903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64302" y="404734"/>
            <a:ext cx="4871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800080"/>
                </a:solidFill>
                <a:latin typeface="Bookman Old Style" panose="02050604050505020204" pitchFamily="18" charset="0"/>
              </a:rPr>
              <a:t>ВІЗИТНА КАРТКА</a:t>
            </a:r>
          </a:p>
        </p:txBody>
      </p:sp>
    </p:spTree>
    <p:extLst>
      <p:ext uri="{BB962C8B-B14F-4D97-AF65-F5344CB8AC3E}">
        <p14:creationId xmlns="" xmlns:p14="http://schemas.microsoft.com/office/powerpoint/2010/main" val="3985198087"/>
      </p:ext>
    </p:extLst>
  </p:cSld>
  <p:clrMapOvr>
    <a:masterClrMapping/>
  </p:clrMapOvr>
  <p:transition spd="med" advClick="0" advTm="30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</p:spPr>
      </p:pic>
      <p:sp>
        <p:nvSpPr>
          <p:cNvPr id="4" name="Прямоугольник 3"/>
          <p:cNvSpPr/>
          <p:nvPr/>
        </p:nvSpPr>
        <p:spPr>
          <a:xfrm>
            <a:off x="1199214" y="329784"/>
            <a:ext cx="4377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ПЕДАГОГІЧНЕ КРЕДО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4873" y="3057994"/>
            <a:ext cx="61609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latin typeface="Bookman Old Style" panose="02050604050505020204" pitchFamily="18" charset="0"/>
              </a:rPr>
              <a:t>Кожна дитина певною мірою – геній</a:t>
            </a:r>
          </a:p>
          <a:p>
            <a:endParaRPr lang="uk-UA" sz="3200" b="1" i="1" dirty="0" smtClean="0">
              <a:latin typeface="Bookman Old Style" panose="02050604050505020204" pitchFamily="18" charset="0"/>
            </a:endParaRPr>
          </a:p>
          <a:p>
            <a:r>
              <a:rPr lang="uk-UA" sz="3200" b="1" i="1" dirty="0" smtClean="0">
                <a:latin typeface="Bookman Old Style" panose="02050604050505020204" pitchFamily="18" charset="0"/>
              </a:rPr>
              <a:t>І кожен геній певною мірою – дитина</a:t>
            </a:r>
          </a:p>
        </p:txBody>
      </p:sp>
      <p:pic>
        <p:nvPicPr>
          <p:cNvPr id="8" name="Рисунок 7" descr="Jetapy-razvitija-reben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44072"/>
            <a:ext cx="6858000" cy="3499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9106524"/>
      </p:ext>
    </p:extLst>
  </p:cSld>
  <p:clrMapOvr>
    <a:masterClrMapping/>
  </p:clrMapOvr>
  <p:transition spd="med" advClick="0" advTm="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1888761"/>
            <a:ext cx="5915025" cy="643078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Мої роздуми:</a:t>
            </a:r>
            <a:b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sz="2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Нове покоління дітей, що підростає і готується до вступу в нове життя, наполегливо потребує своєчасного і поступального формування духовних запитів, пробудження пізнавальних інтересів , збагачення емоційної сфери особистості.</a:t>
            </a:r>
            <a:br>
              <a:rPr lang="uk-UA" sz="2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sz="2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 Задоволення цих потреб залежить , в першу чергу, від дорослого, його уміння відчувати і розуміти душу дитини , реагувати на її духовні поривання компетентними , проте доступними дитячому розумінню  відповідями та впливати на почуття малюка в процесі тісного , довірливого спілкування</a:t>
            </a:r>
            <a:r>
              <a:rPr lang="uk-UA" sz="18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.</a:t>
            </a:r>
            <a:r>
              <a:rPr lang="uk-UA" sz="2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uk-UA" sz="2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sz="2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   </a:t>
            </a:r>
            <a:br>
              <a:rPr lang="uk-UA" sz="2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sz="2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uk-UA" sz="2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sz="2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         </a:t>
            </a:r>
            <a:br>
              <a:rPr lang="uk-UA" sz="2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sz="2400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  </a:t>
            </a:r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b="1" i="1" dirty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18534"/>
            <a:ext cx="1337733" cy="13336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461554"/>
      </p:ext>
    </p:extLst>
  </p:cSld>
  <p:clrMapOvr>
    <a:masterClrMapping/>
  </p:clrMapOvr>
  <p:transition spd="med" advClick="0" advTm="30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271" y="486838"/>
            <a:ext cx="5277241" cy="847288"/>
          </a:xfrm>
        </p:spPr>
        <p:txBody>
          <a:bodyPr>
            <a:normAutofit/>
          </a:bodyPr>
          <a:lstStyle/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ДОКУМЕНТИ</a:t>
            </a:r>
            <a:endParaRPr lang="ru-RU" sz="20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 descr="IMG_20220317_2144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3513" y="1205771"/>
            <a:ext cx="4970186" cy="3081416"/>
          </a:xfrm>
          <a:prstGeom prst="rect">
            <a:avLst/>
          </a:prstGeom>
        </p:spPr>
      </p:pic>
      <p:pic>
        <p:nvPicPr>
          <p:cNvPr id="9" name="Рисунок 8" descr="IMG_20220317_2146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8296" y="4377127"/>
            <a:ext cx="3872602" cy="44520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9103797"/>
      </p:ext>
    </p:extLst>
  </p:cSld>
  <p:clrMapOvr>
    <a:masterClrMapping/>
  </p:clrMapOvr>
  <p:transition spd="med" advClick="0" advTm="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221313"/>
          </a:xfrm>
        </p:spPr>
        <p:txBody>
          <a:bodyPr>
            <a:normAutofit/>
          </a:bodyPr>
          <a:lstStyle/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ДОКУМЕНТИ</a:t>
            </a:r>
            <a:endParaRPr lang="ru-RU" sz="20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 descr="IMG_20220317_2146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764" y="1199213"/>
            <a:ext cx="4909279" cy="3088910"/>
          </a:xfrm>
          <a:prstGeom prst="rect">
            <a:avLst/>
          </a:prstGeom>
        </p:spPr>
      </p:pic>
      <p:pic>
        <p:nvPicPr>
          <p:cNvPr id="8" name="Рисунок 7" descr="IMG_20220317_2152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8642" y="4257205"/>
            <a:ext cx="4182256" cy="4512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6302828"/>
      </p:ext>
    </p:extLst>
  </p:cSld>
  <p:clrMapOvr>
    <a:masterClrMapping/>
  </p:clrMapOvr>
  <p:transition spd="med" advClick="0" advTm="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7"/>
            <a:ext cx="5915025" cy="9528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Педагогічна скарбничка</a:t>
            </a:r>
            <a:br>
              <a:rPr lang="uk-UA" sz="36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" y="6232203"/>
            <a:ext cx="2000408" cy="203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63" y="996443"/>
            <a:ext cx="2050418" cy="20504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7" y="6071821"/>
            <a:ext cx="2284471" cy="2284471"/>
          </a:xfrm>
          <a:prstGeom prst="rect">
            <a:avLst/>
          </a:prstGeom>
        </p:spPr>
      </p:pic>
      <p:pic>
        <p:nvPicPr>
          <p:cNvPr id="11" name="Рисунок 10" descr="Без назва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76544" y="5562767"/>
            <a:ext cx="2852916" cy="3316313"/>
          </a:xfrm>
          <a:prstGeom prst="rect">
            <a:avLst/>
          </a:prstGeom>
        </p:spPr>
      </p:pic>
      <p:pic>
        <p:nvPicPr>
          <p:cNvPr id="16" name="Рисунок 15" descr="3192775268_programa-ditina-onovlen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797319">
            <a:off x="345941" y="1738859"/>
            <a:ext cx="3005656" cy="3342807"/>
          </a:xfrm>
          <a:prstGeom prst="rect">
            <a:avLst/>
          </a:prstGeom>
        </p:spPr>
      </p:pic>
      <p:pic>
        <p:nvPicPr>
          <p:cNvPr id="18" name="Рисунок 17" descr="3192807920_w700_h500_metodichni-rekomendatsiyi-d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57688">
            <a:off x="3496046" y="1870725"/>
            <a:ext cx="2636099" cy="33160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3512743"/>
      </p:ext>
    </p:extLst>
  </p:cSld>
  <p:clrMapOvr>
    <a:masterClrMapping/>
  </p:clrMapOvr>
  <p:transition spd="med" advClick="0" advTm="1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152401"/>
            <a:ext cx="5915025" cy="8332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Педагогічна скарбничка</a:t>
            </a:r>
            <a:endParaRPr lang="ru-RU" dirty="0"/>
          </a:p>
        </p:txBody>
      </p:sp>
      <p:pic>
        <p:nvPicPr>
          <p:cNvPr id="12" name="Рисунок 11" descr="189485_79108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7856" y="1184223"/>
            <a:ext cx="3395272" cy="3762531"/>
          </a:xfrm>
          <a:prstGeom prst="rect">
            <a:avLst/>
          </a:prstGeom>
        </p:spPr>
      </p:pic>
      <p:pic>
        <p:nvPicPr>
          <p:cNvPr id="13" name="Рисунок 12" descr="485248_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1046" y="5111646"/>
            <a:ext cx="4095750" cy="3755582"/>
          </a:xfrm>
          <a:prstGeom prst="rect">
            <a:avLst/>
          </a:prstGeom>
        </p:spPr>
      </p:pic>
      <p:pic>
        <p:nvPicPr>
          <p:cNvPr id="14" name="Рисунок 13" descr="1331537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54243"/>
            <a:ext cx="3222260" cy="3852472"/>
          </a:xfrm>
          <a:prstGeom prst="rect">
            <a:avLst/>
          </a:prstGeom>
        </p:spPr>
      </p:pic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0286915"/>
      </p:ext>
    </p:extLst>
  </p:cSld>
  <p:clrMapOvr>
    <a:masterClrMapping/>
  </p:clrMapOvr>
  <p:transition spd="med" advClick="0" advTm="15000">
    <p:comb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2239</TotalTime>
  <Words>84</Words>
  <Application>Microsoft Office PowerPoint</Application>
  <PresentationFormat>Экран (4:3)</PresentationFormat>
  <Paragraphs>55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Зміст:</vt:lpstr>
      <vt:lpstr>-</vt:lpstr>
      <vt:lpstr>Слайд 4</vt:lpstr>
      <vt:lpstr>Мої роздуми:  Нове покоління дітей, що підростає і готується до вступу в нове життя, наполегливо потребує своєчасного і поступального формування духовних запитів, пробудження пізнавальних інтересів , збагачення емоційної сфери особистості.  Задоволення цих потреб залежить , в першу чергу, від дорослого, його уміння відчувати і розуміти душу дитини , реагувати на її духовні поривання компетентними , проте доступними дитячому розумінню  відповідями та впливати на почуття малюка в процесі тісного , довірливого спілкування.                      </vt:lpstr>
      <vt:lpstr>ДОКУМЕНТИ</vt:lpstr>
      <vt:lpstr>ДОКУМЕНТИ</vt:lpstr>
      <vt:lpstr>Педагогічна скарбничка </vt:lpstr>
      <vt:lpstr>Педагогічна скарбничка</vt:lpstr>
      <vt:lpstr>Педагогічна скарбничка</vt:lpstr>
      <vt:lpstr>Патріотичний куточок  </vt:lpstr>
      <vt:lpstr>Громадська діяльність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ддд</dc:creator>
  <cp:lastModifiedBy>123</cp:lastModifiedBy>
  <cp:revision>138</cp:revision>
  <dcterms:created xsi:type="dcterms:W3CDTF">2021-01-26T08:01:52Z</dcterms:created>
  <dcterms:modified xsi:type="dcterms:W3CDTF">2022-03-22T06:40:37Z</dcterms:modified>
</cp:coreProperties>
</file>